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8" roundtripDataSignature="AMtx7mgrhHBxxAtf8DiqRWNVUK9tY839t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C863B87-D07E-4ADB-AE61-C98ADA2282A3}">
  <a:tblStyle styleId="{0C863B87-D07E-4ADB-AE61-C98ADA2282A3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bottom>
        </a:tcBdr>
      </a:tcStyle>
    </a:band1H>
    <a:band2H>
      <a:tcTxStyle/>
    </a:band2H>
    <a:band1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1V>
    <a:band2V>
      <a:tcTxStyle/>
      <a:tcStyle>
        <a:tcBdr>
          <a:lef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right>
        </a:tcBdr>
      </a:tcStyle>
    </a:band2V>
    <a:lastCol>
      <a:tcTxStyle b="on" i="off"/>
    </a:lastCol>
    <a:firstCol>
      <a:tcTxStyle b="on" i="off"/>
    </a:firstCol>
    <a:lastRow>
      <a:tcTxStyle b="on" i="off"/>
      <a:tcStyle>
        <a:tcBdr>
          <a:top>
            <a:ln cap="flat" cmpd="sng" w="5080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a:top>
        </a:tcBdr>
      </a:tcStyle>
    </a:lastRow>
    <a:seCell>
      <a:tcTxStyle/>
    </a:seCell>
    <a:swCell>
      <a:tcTxStyle/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fill>
          <a:solidFill>
            <a:schemeClr val="accent5"/>
          </a:solidFill>
        </a:fill>
      </a:tcStyle>
    </a:firstRow>
    <a:neCell>
      <a:tcTxStyle/>
    </a:neCell>
    <a:nwCell>
      <a:tcTxStyle/>
    </a:nwCell>
  </a:tblStyle>
  <a:tblStyle styleId="{559BEB36-24EF-49B6-AA58-4E375E2D25CA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customschemas.google.com/relationships/presentationmetadata" Target="meta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dia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5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5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verticale teks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4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e titel en teks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5"/>
          <p:cNvSpPr txBox="1"/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5"/>
          <p:cNvSpPr txBox="1"/>
          <p:nvPr>
            <p:ph idx="1" type="body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gelijking" type="twoTxTwoObj">
  <p:cSld name="TWO_OBJECTS_WITH_TEX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0" name="Google Shape;20;p26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1" name="Google Shape;21;p2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" name="Google Shape;22;p26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2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el en object" type="obj">
  <p:cSld name="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7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7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2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van twee" type="twoObj">
  <p:cSld name="TWO_OBJECTS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8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28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8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8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ekop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 Rounded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9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29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9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9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lleen titel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0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eg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nhoud met bijschrift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2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2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2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fbeelding met bijschrift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3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Rounded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3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3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6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Rounded"/>
              <a:buNone/>
              <a:defRPr b="1" i="0" sz="44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B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g"/><Relationship Id="rId4" Type="http://schemas.openxmlformats.org/officeDocument/2006/relationships/image" Target="../media/image19.png"/><Relationship Id="rId5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Relationship Id="rId4" Type="http://schemas.openxmlformats.org/officeDocument/2006/relationships/image" Target="../media/image45.gif"/><Relationship Id="rId5" Type="http://schemas.openxmlformats.org/officeDocument/2006/relationships/image" Target="../media/image32.png"/><Relationship Id="rId6" Type="http://schemas.openxmlformats.org/officeDocument/2006/relationships/image" Target="../media/image5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mailto:kljursel@hotmail.com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35.png"/><Relationship Id="rId5" Type="http://schemas.openxmlformats.org/officeDocument/2006/relationships/image" Target="../media/image4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1" Type="http://schemas.openxmlformats.org/officeDocument/2006/relationships/image" Target="../media/image37.png"/><Relationship Id="rId10" Type="http://schemas.openxmlformats.org/officeDocument/2006/relationships/image" Target="../media/image36.png"/><Relationship Id="rId13" Type="http://schemas.openxmlformats.org/officeDocument/2006/relationships/image" Target="../media/image50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54.png"/><Relationship Id="rId9" Type="http://schemas.openxmlformats.org/officeDocument/2006/relationships/image" Target="../media/image44.png"/><Relationship Id="rId14" Type="http://schemas.openxmlformats.org/officeDocument/2006/relationships/image" Target="../media/image52.png"/><Relationship Id="rId5" Type="http://schemas.openxmlformats.org/officeDocument/2006/relationships/image" Target="../media/image38.png"/><Relationship Id="rId6" Type="http://schemas.openxmlformats.org/officeDocument/2006/relationships/image" Target="../media/image34.png"/><Relationship Id="rId7" Type="http://schemas.openxmlformats.org/officeDocument/2006/relationships/image" Target="../media/image43.png"/><Relationship Id="rId8" Type="http://schemas.openxmlformats.org/officeDocument/2006/relationships/image" Target="../media/image4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jpg"/><Relationship Id="rId4" Type="http://schemas.openxmlformats.org/officeDocument/2006/relationships/image" Target="../media/image20.png"/><Relationship Id="rId5" Type="http://schemas.openxmlformats.org/officeDocument/2006/relationships/image" Target="../media/image14.png"/><Relationship Id="rId6" Type="http://schemas.openxmlformats.org/officeDocument/2006/relationships/image" Target="../media/image9.png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6.jpg"/><Relationship Id="rId4" Type="http://schemas.openxmlformats.org/officeDocument/2006/relationships/image" Target="../media/image8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0.jpg"/><Relationship Id="rId4" Type="http://schemas.openxmlformats.org/officeDocument/2006/relationships/image" Target="../media/image48.jpg"/><Relationship Id="rId5" Type="http://schemas.openxmlformats.org/officeDocument/2006/relationships/image" Target="../media/image12.png"/><Relationship Id="rId6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14300" y="0"/>
            <a:ext cx="1094662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1509438" y="1176750"/>
            <a:ext cx="6125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6000">
                <a:solidFill>
                  <a:srgbClr val="FFFFFF"/>
                </a:solidFill>
                <a:latin typeface="Arial Rounded"/>
                <a:ea typeface="Arial Rounded"/>
                <a:cs typeface="Arial Rounded"/>
                <a:sym typeface="Arial Rounded"/>
              </a:rPr>
              <a:t>Infoavond kamp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862050" y="2284950"/>
            <a:ext cx="14199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38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2023</a:t>
            </a:r>
            <a:endParaRPr b="1" sz="8400">
              <a:solidFill>
                <a:schemeClr val="lt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Djangooleiding</a:t>
            </a:r>
            <a:endParaRPr sz="3000">
              <a:solidFill>
                <a:srgbClr val="00ADEE"/>
              </a:solidFill>
            </a:endParaRPr>
          </a:p>
        </p:txBody>
      </p:sp>
      <p:sp>
        <p:nvSpPr>
          <p:cNvPr id="166" name="Google Shape;166;p10"/>
          <p:cNvSpPr txBox="1"/>
          <p:nvPr>
            <p:ph idx="1" type="body"/>
          </p:nvPr>
        </p:nvSpPr>
        <p:spPr>
          <a:xfrm>
            <a:off x="518755" y="1092874"/>
            <a:ext cx="4805700" cy="5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Jesse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(6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Jan	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(6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Jobbe	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(4 jaar leiding)</a:t>
            </a:r>
            <a:endParaRPr sz="16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Lucas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	(4 jaar leiding)</a:t>
            </a:r>
            <a:endParaRPr sz="1600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sz="2800"/>
          </a:p>
        </p:txBody>
      </p:sp>
      <p:pic>
        <p:nvPicPr>
          <p:cNvPr id="167" name="Google Shape;16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28275" y="139525"/>
            <a:ext cx="4502900" cy="3002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9863" y="3273150"/>
            <a:ext cx="3000375" cy="3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8275" y="3273151"/>
            <a:ext cx="4502903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Eten op kamp?</a:t>
            </a:r>
            <a:endParaRPr/>
          </a:p>
        </p:txBody>
      </p:sp>
      <p:sp>
        <p:nvSpPr>
          <p:cNvPr id="175" name="Google Shape;175;p11"/>
          <p:cNvSpPr txBox="1"/>
          <p:nvPr/>
        </p:nvSpPr>
        <p:spPr>
          <a:xfrm>
            <a:off x="630425" y="1425555"/>
            <a:ext cx="4627500" cy="40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i="0" lang="nl-BE" sz="28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Kookouders</a:t>
            </a:r>
            <a:endParaRPr sz="2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Bereiden voor ons de </a:t>
            </a:r>
            <a:b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lekkerste maaltijden</a:t>
            </a:r>
            <a:endParaRPr i="0" sz="16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1" marL="9144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Dit jaar: onze lieve ouders!</a:t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Morgens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en stevig ontbijt </a:t>
            </a:r>
            <a:endParaRPr i="0" sz="20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Middags </a:t>
            </a:r>
            <a:b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	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Soep / boterhammen met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groentjes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457200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i="0" lang="nl-BE" sz="20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‘s Avonds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</a:t>
            </a:r>
            <a:r>
              <a:rPr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arme maaltijd + dessertje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i="0" lang="nl-BE" sz="1600" u="none" cap="none" strike="noStrike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Fruitmand aanwezig</a:t>
            </a:r>
            <a:endParaRPr b="1" i="0" sz="1600" u="none" cap="none" strike="noStrike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10-uurtje en 16-uurtje</a:t>
            </a:r>
            <a:endParaRPr b="1" sz="16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6" name="Google Shape;1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2925" y="142725"/>
            <a:ext cx="3156275" cy="21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2940" y="4612198"/>
            <a:ext cx="3156246" cy="210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82925" y="2245800"/>
            <a:ext cx="3156275" cy="23663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Weekindeling</a:t>
            </a:r>
            <a:endParaRPr/>
          </a:p>
        </p:txBody>
      </p:sp>
      <p:sp>
        <p:nvSpPr>
          <p:cNvPr id="184" name="Google Shape;184;p12"/>
          <p:cNvSpPr txBox="1"/>
          <p:nvPr>
            <p:ph idx="1" type="body"/>
          </p:nvPr>
        </p:nvSpPr>
        <p:spPr>
          <a:xfrm>
            <a:off x="628650" y="974625"/>
            <a:ext cx="3171900" cy="36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 Rounded"/>
              <a:buChar char="•"/>
            </a:pPr>
            <a:r>
              <a:rPr lang="nl-BE" sz="7200">
                <a:latin typeface="Arial Rounded"/>
                <a:ea typeface="Arial Rounded"/>
                <a:cs typeface="Arial Rounded"/>
                <a:sym typeface="Arial Rounded"/>
              </a:rPr>
              <a:t>Schets weekplanning</a:t>
            </a:r>
            <a:endParaRPr sz="72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1700">
              <a:highlight>
                <a:srgbClr val="54DD3C"/>
              </a:highlight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  <a:p>
            <a:pPr indent="-1143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1800"/>
          </a:p>
        </p:txBody>
      </p:sp>
      <p:graphicFrame>
        <p:nvGraphicFramePr>
          <p:cNvPr id="185" name="Google Shape;185;p12"/>
          <p:cNvGraphicFramePr/>
          <p:nvPr/>
        </p:nvGraphicFramePr>
        <p:xfrm>
          <a:off x="231034" y="1395463"/>
          <a:ext cx="3000000" cy="3000000"/>
        </p:xfrm>
        <a:graphic>
          <a:graphicData uri="http://schemas.openxmlformats.org/drawingml/2006/table">
            <a:tbl>
              <a:tblPr bandCol="1" bandRow="1" firstRow="1">
                <a:noFill/>
                <a:tableStyleId>{0C863B87-D07E-4ADB-AE61-C98ADA2282A3}</a:tableStyleId>
              </a:tblPr>
              <a:tblGrid>
                <a:gridCol w="1078950"/>
                <a:gridCol w="902675"/>
                <a:gridCol w="705225"/>
                <a:gridCol w="1359825"/>
                <a:gridCol w="1034125"/>
                <a:gridCol w="705225"/>
                <a:gridCol w="705225"/>
                <a:gridCol w="1159150"/>
                <a:gridCol w="1031575"/>
              </a:tblGrid>
              <a:tr h="2649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MA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DI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WO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DO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VR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/>
                        <a:t>ZA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DEE"/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Voormiddag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Opruimen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</a:tr>
              <a:tr h="656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Namiddag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16u00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Terrein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verkennen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Bonte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avond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voorbereiden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54DD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Naar huis!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/>
                </a:tc>
              </a:tr>
              <a:tr h="5082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 sz="1100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Avond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00A7E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brieven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Daguitstap</a:t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45725" marB="45725" marR="91450" marL="91450">
                    <a:solidFill>
                      <a:srgbClr val="F1A7D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Bonte</a:t>
                      </a:r>
                      <a:b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</a:br>
                      <a:r>
                        <a:rPr lang="nl-BE" sz="1100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Avond</a:t>
                      </a:r>
                      <a:endParaRPr/>
                    </a:p>
                  </a:txBody>
                  <a:tcPr marT="45725" marB="45725" marR="91450" marL="91450">
                    <a:solidFill>
                      <a:srgbClr val="54DD3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cxnSp>
        <p:nvCxnSpPr>
          <p:cNvPr id="186" name="Google Shape;186;p12"/>
          <p:cNvCxnSpPr/>
          <p:nvPr/>
        </p:nvCxnSpPr>
        <p:spPr>
          <a:xfrm flipH="1">
            <a:off x="1310640" y="1653381"/>
            <a:ext cx="894080" cy="36068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187" name="Google Shape;187;p12"/>
          <p:cNvCxnSpPr/>
          <p:nvPr/>
        </p:nvCxnSpPr>
        <p:spPr>
          <a:xfrm flipH="1">
            <a:off x="7873266" y="2677160"/>
            <a:ext cx="1039700" cy="48768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88" name="Google Shape;188;p12"/>
          <p:cNvSpPr txBox="1"/>
          <p:nvPr/>
        </p:nvSpPr>
        <p:spPr>
          <a:xfrm>
            <a:off x="628650" y="3370950"/>
            <a:ext cx="3171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Rounded"/>
              <a:buChar char="●"/>
            </a:pPr>
            <a:r>
              <a:rPr lang="nl-BE" sz="18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Schets dagverloop</a:t>
            </a:r>
            <a:endParaRPr sz="18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aphicFrame>
        <p:nvGraphicFramePr>
          <p:cNvPr id="189" name="Google Shape;189;p12"/>
          <p:cNvGraphicFramePr/>
          <p:nvPr/>
        </p:nvGraphicFramePr>
        <p:xfrm>
          <a:off x="952513" y="3810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{559BEB36-24EF-49B6-AA58-4E375E2D25CA}</a:tableStyleId>
              </a:tblPr>
              <a:tblGrid>
                <a:gridCol w="3464450"/>
                <a:gridCol w="3464450"/>
              </a:tblGrid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Ochtend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Opstaan en ontbijten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oormiddag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oormiddagactiviteit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M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E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ten en platte rust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amiddag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N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amiddagactiviteit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b="1"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</a:t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vondeten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  <a:tr h="333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A</a:t>
                      </a:r>
                      <a:r>
                        <a:rPr lang="nl-BE">
                          <a:latin typeface="Arial Rounded"/>
                          <a:ea typeface="Arial Rounded"/>
                          <a:cs typeface="Arial Rounded"/>
                          <a:sym typeface="Arial Rounded"/>
                        </a:rPr>
                        <a:t>vondspel en slapen</a:t>
                      </a:r>
                      <a:endParaRPr>
                        <a:latin typeface="Arial Rounded"/>
                        <a:ea typeface="Arial Rounded"/>
                        <a:cs typeface="Arial Rounded"/>
                        <a:sym typeface="Arial Rounded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90" name="Google Shape;190;p12"/>
          <p:cNvSpPr txBox="1"/>
          <p:nvPr/>
        </p:nvSpPr>
        <p:spPr>
          <a:xfrm>
            <a:off x="4578625" y="225625"/>
            <a:ext cx="34239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/>
              <a:t>Activiteiten: veel spelen, bewegen, plezier maken en genieten!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>
                <a:highlight>
                  <a:srgbClr val="F1A7D1"/>
                </a:highlight>
              </a:rPr>
              <a:t>D</a:t>
            </a:r>
            <a:r>
              <a:rPr lang="nl-BE">
                <a:highlight>
                  <a:srgbClr val="F1A7D1"/>
                </a:highlight>
              </a:rPr>
              <a:t>aguitstap</a:t>
            </a:r>
            <a:endParaRPr>
              <a:highlight>
                <a:srgbClr val="F1A7D1"/>
              </a:highlight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nl-BE">
                <a:highlight>
                  <a:srgbClr val="54DD3C"/>
                </a:highlight>
              </a:rPr>
              <a:t>B</a:t>
            </a:r>
            <a:r>
              <a:rPr lang="nl-BE">
                <a:highlight>
                  <a:srgbClr val="54DD3C"/>
                </a:highlight>
              </a:rPr>
              <a:t>onte avond</a:t>
            </a:r>
            <a:endParaRPr>
              <a:highlight>
                <a:srgbClr val="54DD3C"/>
              </a:highlight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3"/>
          <p:cNvSpPr txBox="1"/>
          <p:nvPr>
            <p:ph type="title"/>
          </p:nvPr>
        </p:nvSpPr>
        <p:spPr>
          <a:xfrm>
            <a:off x="0" y="285502"/>
            <a:ext cx="78867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Sfeer</a:t>
            </a:r>
            <a:endParaRPr/>
          </a:p>
        </p:txBody>
      </p:sp>
      <p:sp>
        <p:nvSpPr>
          <p:cNvPr id="196" name="Google Shape;196;p13"/>
          <p:cNvSpPr txBox="1"/>
          <p:nvPr>
            <p:ph idx="1" type="body"/>
          </p:nvPr>
        </p:nvSpPr>
        <p:spPr>
          <a:xfrm>
            <a:off x="0" y="1043786"/>
            <a:ext cx="7886700" cy="5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Kampthema: Diep in de zee!</a:t>
            </a:r>
            <a:endParaRPr sz="18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Kampdans 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Verhaaltje voor het slapen gaan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Grote spelen, ontdekkingstochten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 en creatieve knutsels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Bonte avond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Kampvuur (afhankelijk  van locatie) </a:t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nl-BE" sz="1800">
                <a:latin typeface="Arial Rounded"/>
                <a:ea typeface="Arial Rounded"/>
                <a:cs typeface="Arial Rounded"/>
                <a:sym typeface="Arial Rounded"/>
              </a:rPr>
              <a:t>Kortom: De vetste week van de zomervakantie!</a:t>
            </a:r>
            <a:endParaRPr b="1"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97" name="Google Shape;19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7575" y="4194175"/>
            <a:ext cx="4436676" cy="232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3250" y="-79625"/>
            <a:ext cx="3255999" cy="183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83250" y="4194175"/>
            <a:ext cx="3255999" cy="2169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3251" y="1753025"/>
            <a:ext cx="3255999" cy="24411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sp>
        <p:nvSpPr>
          <p:cNvPr id="206" name="Google Shape;206;p14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Praktische zaken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Voor kamp</a:t>
            </a:r>
            <a:endParaRPr/>
          </a:p>
        </p:txBody>
      </p:sp>
      <p:sp>
        <p:nvSpPr>
          <p:cNvPr id="212" name="Google Shape;212;p15"/>
          <p:cNvSpPr txBox="1"/>
          <p:nvPr>
            <p:ph idx="1" type="body"/>
          </p:nvPr>
        </p:nvSpPr>
        <p:spPr>
          <a:xfrm>
            <a:off x="628650" y="1280159"/>
            <a:ext cx="7886700" cy="48968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1526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Kampboekje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7806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96621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in de brievenbus en via mail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5106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96621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boekje bevat alle nodige kampinformatie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508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1526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Valies maken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7806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80517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voor onze jongste kampgangers: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177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Geen foto’s meegeven (heimwee)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177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Zakjes per dag met kleren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1775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Z</a:t>
            </a: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akjes met kleren die vuil mogen worden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4327" lvl="0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64285"/>
              <a:buFont typeface="Arial Rounded"/>
              <a:buChar char="●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Medische fiche invullen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7806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ct val="96621"/>
              <a:buFont typeface="Arial Rounded"/>
              <a:buChar char="•"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via mail 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000">
                <a:latin typeface="Arial Rounded"/>
                <a:ea typeface="Arial Rounded"/>
                <a:cs typeface="Arial Rounded"/>
                <a:sym typeface="Arial Rounded"/>
              </a:rPr>
              <a:t>→ valies en medische fiche + stickers mutualiteit worden afgezet op de KLJ de avond voor kamp</a:t>
            </a:r>
            <a:endParaRPr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2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4400"/>
              <a:buFont typeface="Arial Rounded"/>
              <a:buNone/>
            </a:pPr>
            <a:r>
              <a:rPr lang="nl-BE" sz="4400">
                <a:solidFill>
                  <a:srgbClr val="00ADEE"/>
                </a:solidFill>
              </a:rPr>
              <a:t>Vervoer</a:t>
            </a:r>
            <a:endParaRPr/>
          </a:p>
        </p:txBody>
      </p:sp>
      <p:sp>
        <p:nvSpPr>
          <p:cNvPr id="218" name="Google Shape;218;p16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Leden</a:t>
            </a:r>
            <a:endParaRPr/>
          </a:p>
        </p:txBody>
      </p:sp>
      <p:sp>
        <p:nvSpPr>
          <p:cNvPr id="219" name="Google Shape;219;p16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Bagage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20" name="Google Shape;220;p16"/>
          <p:cNvSpPr txBox="1"/>
          <p:nvPr>
            <p:ph idx="4" type="body"/>
          </p:nvPr>
        </p:nvSpPr>
        <p:spPr>
          <a:xfrm>
            <a:off x="4498175" y="2375600"/>
            <a:ext cx="4286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 Rounded"/>
              <a:buChar char="●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Dag eerder brengen</a:t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+ medische fiche</a:t>
            </a: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457200" rtl="0" algn="l">
              <a:spcBef>
                <a:spcPts val="500"/>
              </a:spcBef>
              <a:spcAft>
                <a:spcPts val="0"/>
              </a:spcAft>
              <a:buNone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+ stickers v/d mutualiteit</a:t>
            </a:r>
            <a:endParaRPr sz="24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810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 Rounded"/>
              <a:buChar char="●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Gaat met de camion naar de kampplaats</a:t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1" name="Google Shape;221;p16"/>
          <p:cNvSpPr txBox="1"/>
          <p:nvPr/>
        </p:nvSpPr>
        <p:spPr>
          <a:xfrm>
            <a:off x="604225" y="2316200"/>
            <a:ext cx="3393900" cy="361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Arial Rounded"/>
              <a:buChar char="●"/>
            </a:pPr>
            <a:r>
              <a:rPr lang="nl-BE" sz="2800">
                <a:latin typeface="Arial Rounded"/>
                <a:ea typeface="Arial Rounded"/>
                <a:cs typeface="Arial Rounded"/>
                <a:sym typeface="Arial Rounded"/>
              </a:rPr>
              <a:t>Dit jaar: met</a:t>
            </a:r>
            <a:r>
              <a:rPr lang="nl-BE" sz="2800">
                <a:latin typeface="Arial Rounded"/>
                <a:ea typeface="Arial Rounded"/>
                <a:cs typeface="Arial Rounded"/>
                <a:sym typeface="Arial Rounded"/>
              </a:rPr>
              <a:t> de auto!</a:t>
            </a:r>
            <a:endParaRPr sz="2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Font typeface="Arial Rounded"/>
              <a:buChar char="○"/>
            </a:pP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Oostduinkerke is niet heel ver</a:t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Font typeface="Arial Rounded"/>
              <a:buChar char="○"/>
            </a:pP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reden: </a:t>
            </a: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kostenbesparing</a:t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9250" lvl="1" marL="914400" rtl="0" algn="l">
              <a:spcBef>
                <a:spcPts val="0"/>
              </a:spcBef>
              <a:spcAft>
                <a:spcPts val="0"/>
              </a:spcAft>
              <a:buSzPts val="1900"/>
              <a:buFont typeface="Arial Rounded"/>
              <a:buChar char="○"/>
            </a:pPr>
            <a:r>
              <a:rPr lang="nl-BE" sz="1900">
                <a:latin typeface="Arial Rounded"/>
                <a:ea typeface="Arial Rounded"/>
                <a:cs typeface="Arial Rounded"/>
                <a:sym typeface="Arial Rounded"/>
              </a:rPr>
              <a:t>Oproep aan ouders </a:t>
            </a:r>
            <a:endParaRPr sz="19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36550" lvl="2" marL="1371600" rtl="0" algn="l">
              <a:spcBef>
                <a:spcPts val="0"/>
              </a:spcBef>
              <a:spcAft>
                <a:spcPts val="0"/>
              </a:spcAft>
              <a:buSzPts val="1700"/>
              <a:buFont typeface="Arial Rounded"/>
              <a:buChar char="■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communicatie na inschrijvingen</a:t>
            </a:r>
            <a:endParaRPr sz="17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7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Inschrijven</a:t>
            </a:r>
            <a:endParaRPr/>
          </a:p>
        </p:txBody>
      </p:sp>
      <p:sp>
        <p:nvSpPr>
          <p:cNvPr id="227" name="Google Shape;227;p17"/>
          <p:cNvSpPr txBox="1"/>
          <p:nvPr>
            <p:ph idx="1" type="body"/>
          </p:nvPr>
        </p:nvSpPr>
        <p:spPr>
          <a:xfrm>
            <a:off x="628650" y="1061049"/>
            <a:ext cx="7886700" cy="511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Start: zaterdag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1 april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om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10u00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1) Mail sturen naar </a:t>
            </a:r>
            <a:r>
              <a:rPr lang="nl-BE" sz="2700" u="sng">
                <a:solidFill>
                  <a:schemeClr val="hlink"/>
                </a:solidFill>
                <a:latin typeface="Arial Rounded"/>
                <a:ea typeface="Arial Rounded"/>
                <a:cs typeface="Arial Rounded"/>
                <a:sym typeface="Arial Rounded"/>
                <a:hlinkClick r:id="rId3"/>
              </a:rPr>
              <a:t>kljursel@hotmail.com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1" marL="685800" rtl="0" algn="l">
              <a:spcBef>
                <a:spcPts val="5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Gelieve allergieën te vermelden bij het inschrijven!</a:t>
            </a:r>
            <a:endParaRPr sz="23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2) Bevestigingsmail ontvangen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3) Betalen 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Klj voor iedereen: betalen in schijven is zeker mogelijk</a:t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Rounded"/>
              <a:buChar char="•"/>
            </a:pPr>
            <a:r>
              <a:rPr lang="nl-BE" sz="270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Komende week nog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infomail 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Bij te veel inschrijvingen hanteren wij een </a:t>
            </a:r>
            <a:r>
              <a:rPr b="1" lang="nl-BE">
                <a:latin typeface="Arial Rounded"/>
                <a:ea typeface="Arial Rounded"/>
                <a:cs typeface="Arial Rounded"/>
                <a:sym typeface="Arial Rounded"/>
              </a:rPr>
              <a:t>reservelijst </a:t>
            </a:r>
            <a:endParaRPr b="1"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Klein overzicht</a:t>
            </a:r>
            <a:endParaRPr/>
          </a:p>
        </p:txBody>
      </p:sp>
      <p:sp>
        <p:nvSpPr>
          <p:cNvPr id="233" name="Google Shape;233;p18"/>
          <p:cNvSpPr txBox="1"/>
          <p:nvPr>
            <p:ph idx="1" type="body"/>
          </p:nvPr>
        </p:nvSpPr>
        <p:spPr>
          <a:xfrm>
            <a:off x="628650" y="1061049"/>
            <a:ext cx="7886700" cy="511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476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Waar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Oostduinkerke (Bivakhuis - De Sloep)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Kostprijs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140-170 euro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76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7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Vervoer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Leden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Auto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3" marL="1600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700">
                <a:latin typeface="Arial Rounded"/>
                <a:ea typeface="Arial Rounded"/>
                <a:cs typeface="Arial Rounded"/>
                <a:sym typeface="Arial Rounded"/>
              </a:rPr>
              <a:t>oproep aan ouders!</a:t>
            </a:r>
            <a:endParaRPr sz="17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Bagage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dag op voorhand op de KLJ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0" marL="1371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Rounded"/>
              <a:buChar char="+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medische fiche en stickers mutualiteit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225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700"/>
              <a:buFont typeface="Arial Rounded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Camion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5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Inschrijvingen 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</a:pPr>
            <a:r>
              <a:rPr lang="nl-BE" sz="1800">
                <a:latin typeface="Arial Rounded"/>
                <a:ea typeface="Arial Rounded"/>
                <a:cs typeface="Arial Rounded"/>
                <a:sym typeface="Arial Rounded"/>
              </a:rPr>
              <a:t>1 april 2023 om </a:t>
            </a:r>
            <a:r>
              <a:rPr b="1" lang="nl-BE" sz="1800">
                <a:latin typeface="Arial Rounded"/>
                <a:ea typeface="Arial Rounded"/>
                <a:cs typeface="Arial Rounded"/>
                <a:sym typeface="Arial Rounded"/>
              </a:rPr>
              <a:t>10u00</a:t>
            </a:r>
            <a:endParaRPr b="1"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349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5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Kampboekje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34" name="Google Shape;234;p18"/>
          <p:cNvSpPr txBox="1"/>
          <p:nvPr/>
        </p:nvSpPr>
        <p:spPr>
          <a:xfrm>
            <a:off x="5861025" y="98700"/>
            <a:ext cx="3177900" cy="39867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nl-BE" sz="2400" u="none" cap="none" strike="noStrik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Vragen?</a:t>
            </a:r>
            <a:endParaRPr/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Werkgroep kamp</a:t>
            </a:r>
            <a:endParaRPr b="1"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Jasper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Noor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Elias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Faye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45720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Hoofdleiding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Kayla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Jasper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Alle andere leiding</a:t>
            </a:r>
            <a:endParaRPr/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Kom gerust na een 	activiteit!</a:t>
            </a:r>
            <a:endParaRPr sz="17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1" marL="7429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nl-BE" sz="17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Stuur een mailtje/berichtje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0"/>
          <p:cNvSpPr txBox="1"/>
          <p:nvPr>
            <p:ph idx="1" type="body"/>
          </p:nvPr>
        </p:nvSpPr>
        <p:spPr>
          <a:xfrm>
            <a:off x="371275" y="194600"/>
            <a:ext cx="2677800" cy="53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3333"/>
              <a:buNone/>
            </a:pPr>
            <a:r>
              <a:rPr b="1" lang="nl-BE" sz="3000">
                <a:solidFill>
                  <a:srgbClr val="00ADEE"/>
                </a:solidFill>
                <a:latin typeface="Arial Rounded"/>
                <a:ea typeface="Arial Rounded"/>
                <a:cs typeface="Arial Rounded"/>
                <a:sym typeface="Arial Rounded"/>
              </a:rPr>
              <a:t>Inzamelacties</a:t>
            </a:r>
            <a:endParaRPr b="1"/>
          </a:p>
        </p:txBody>
      </p:sp>
      <p:sp>
        <p:nvSpPr>
          <p:cNvPr id="240" name="Google Shape;240;p20"/>
          <p:cNvSpPr txBox="1"/>
          <p:nvPr>
            <p:ph idx="2" type="body"/>
          </p:nvPr>
        </p:nvSpPr>
        <p:spPr>
          <a:xfrm>
            <a:off x="371275" y="724997"/>
            <a:ext cx="32943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Barcodes Soubry</a:t>
            </a:r>
            <a:endParaRPr sz="3200"/>
          </a:p>
        </p:txBody>
      </p:sp>
      <p:pic>
        <p:nvPicPr>
          <p:cNvPr id="241" name="Google Shape;24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5076" y="1188193"/>
            <a:ext cx="6573831" cy="3451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0"/>
          <p:cNvSpPr txBox="1"/>
          <p:nvPr/>
        </p:nvSpPr>
        <p:spPr>
          <a:xfrm>
            <a:off x="4631074" y="5512950"/>
            <a:ext cx="37455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2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In brievenbus deponeren </a:t>
            </a:r>
            <a:endParaRPr b="1" sz="2000">
              <a:solidFill>
                <a:schemeClr val="dk1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85750" lvl="0" marL="2857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1" lang="nl-BE" sz="2000">
                <a:solidFill>
                  <a:schemeClr val="dk1"/>
                </a:solidFill>
                <a:latin typeface="Arial Rounded"/>
                <a:ea typeface="Arial Rounded"/>
                <a:cs typeface="Arial Rounded"/>
                <a:sym typeface="Arial Rounded"/>
              </a:rPr>
              <a:t>Geven aan een leiding</a:t>
            </a:r>
            <a:endParaRPr/>
          </a:p>
        </p:txBody>
      </p:sp>
      <p:pic>
        <p:nvPicPr>
          <p:cNvPr descr="SOUBRY spaaractie voor op kamp – Chiro Woka @ Wommelgem" id="243" name="Google Shape;24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1273" y="4350424"/>
            <a:ext cx="3688075" cy="2235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oubry op Kamp • Sparen jullie mee?" id="244" name="Google Shape;24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862684">
            <a:off x="5857300" y="3864524"/>
            <a:ext cx="3093927" cy="135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Onze kampen</a:t>
            </a:r>
            <a:endParaRPr/>
          </a:p>
        </p:txBody>
      </p:sp>
      <p:sp>
        <p:nvSpPr>
          <p:cNvPr id="92" name="Google Shape;92;p2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2400"/>
              <a:buNone/>
            </a:pPr>
            <a:r>
              <a:rPr lang="nl-BE">
                <a:solidFill>
                  <a:srgbClr val="00ADEE"/>
                </a:solidFill>
                <a:latin typeface="Arial Rounded"/>
                <a:ea typeface="Arial Rounded"/>
                <a:cs typeface="Arial Rounded"/>
                <a:sym typeface="Arial Rounded"/>
              </a:rPr>
              <a:t>Algemene informatie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9"/>
          <p:cNvSpPr txBox="1"/>
          <p:nvPr>
            <p:ph type="title"/>
          </p:nvPr>
        </p:nvSpPr>
        <p:spPr>
          <a:xfrm>
            <a:off x="0" y="0"/>
            <a:ext cx="5996400" cy="103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4400"/>
              <a:buFont typeface="Arial Rounded"/>
              <a:buNone/>
            </a:pPr>
            <a:r>
              <a:rPr lang="nl-BE" sz="3700">
                <a:solidFill>
                  <a:srgbClr val="00ADEE"/>
                </a:solidFill>
              </a:rPr>
              <a:t>Enkele sfeerbeelden</a:t>
            </a:r>
            <a:endParaRPr sz="3700"/>
          </a:p>
        </p:txBody>
      </p:sp>
      <p:pic>
        <p:nvPicPr>
          <p:cNvPr id="250" name="Google Shape;25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553296"/>
            <a:ext cx="2586049" cy="193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86050" y="830176"/>
            <a:ext cx="4289159" cy="2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4492150"/>
            <a:ext cx="2586049" cy="172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700" y="3688175"/>
            <a:ext cx="1895325" cy="252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830175"/>
            <a:ext cx="2586051" cy="172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76700" y="830175"/>
            <a:ext cx="2767300" cy="2074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81376" y="3688175"/>
            <a:ext cx="1895325" cy="2527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76693" y="2676400"/>
            <a:ext cx="2767307" cy="20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586052" y="3688175"/>
            <a:ext cx="1895325" cy="2527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7510505" y="4751150"/>
            <a:ext cx="1633495" cy="1464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86050" y="4952374"/>
            <a:ext cx="1895324" cy="1262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481375" y="3688172"/>
            <a:ext cx="1895324" cy="12628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7125" y="152400"/>
            <a:ext cx="4236650" cy="599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475" y="152400"/>
            <a:ext cx="4236650" cy="59863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/>
          <p:nvPr/>
        </p:nvSpPr>
        <p:spPr>
          <a:xfrm>
            <a:off x="1002145" y="2503056"/>
            <a:ext cx="7139709" cy="738664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420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rPr>
              <a:t>www.kljursel.be/kamp.html</a:t>
            </a:r>
            <a:endParaRPr/>
          </a:p>
        </p:txBody>
      </p:sp>
      <p:sp>
        <p:nvSpPr>
          <p:cNvPr id="273" name="Google Shape;273;p23"/>
          <p:cNvSpPr/>
          <p:nvPr/>
        </p:nvSpPr>
        <p:spPr>
          <a:xfrm>
            <a:off x="5431646" y="3654172"/>
            <a:ext cx="662529" cy="323165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3"/>
          <p:cNvSpPr txBox="1"/>
          <p:nvPr/>
        </p:nvSpPr>
        <p:spPr>
          <a:xfrm>
            <a:off x="5344757" y="3654172"/>
            <a:ext cx="102523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kljursel</a:t>
            </a:r>
            <a:endParaRPr sz="15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23"/>
          <p:cNvSpPr/>
          <p:nvPr/>
        </p:nvSpPr>
        <p:spPr>
          <a:xfrm>
            <a:off x="5361182" y="4188719"/>
            <a:ext cx="601581" cy="251870"/>
          </a:xfrm>
          <a:prstGeom prst="rect">
            <a:avLst/>
          </a:prstGeom>
          <a:solidFill>
            <a:srgbClr val="00A7E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23"/>
          <p:cNvSpPr txBox="1"/>
          <p:nvPr/>
        </p:nvSpPr>
        <p:spPr>
          <a:xfrm>
            <a:off x="5261241" y="4139327"/>
            <a:ext cx="1025237" cy="3231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nl-BE"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Klj-Ursel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"/>
          <p:cNvSpPr txBox="1"/>
          <p:nvPr>
            <p:ph type="title"/>
          </p:nvPr>
        </p:nvSpPr>
        <p:spPr>
          <a:xfrm>
            <a:off x="629841" y="365126"/>
            <a:ext cx="388501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 sz="6000">
                <a:solidFill>
                  <a:srgbClr val="00ADEE"/>
                </a:solidFill>
              </a:rPr>
              <a:t>-16 kamp</a:t>
            </a:r>
            <a:endParaRPr/>
          </a:p>
        </p:txBody>
      </p:sp>
      <p:sp>
        <p:nvSpPr>
          <p:cNvPr id="98" name="Google Shape;98;p3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Za 2</a:t>
            </a:r>
            <a: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/07 – Za </a:t>
            </a:r>
            <a: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29</a:t>
            </a: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/07</a:t>
            </a:r>
            <a:endParaRPr/>
          </a:p>
        </p:txBody>
      </p:sp>
      <p:sp>
        <p:nvSpPr>
          <p:cNvPr id="99" name="Google Shape;99;p3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Bivakhuis Hoge Duin</a:t>
            </a: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 – De Sloep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Kinderlaan</a:t>
            </a: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 45</a:t>
            </a:r>
            <a:b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8670 Oostduinkerke - West-Vlaanderen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 Rounded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Kostprijs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€ 160 - 1</a:t>
            </a:r>
            <a:r>
              <a:rPr b="1" baseline="30000" lang="nl-BE" sz="1600">
                <a:latin typeface="Arial Rounded"/>
                <a:ea typeface="Arial Rounded"/>
                <a:cs typeface="Arial Rounded"/>
                <a:sym typeface="Arial Rounded"/>
              </a:rPr>
              <a:t>ste</a:t>
            </a: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 kind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€ 140 - 2</a:t>
            </a:r>
            <a:r>
              <a:rPr b="1" baseline="30000" lang="nl-BE" sz="1600">
                <a:latin typeface="Arial Rounded"/>
                <a:ea typeface="Arial Rounded"/>
                <a:cs typeface="Arial Rounded"/>
                <a:sym typeface="Arial Rounded"/>
              </a:rPr>
              <a:t>de </a:t>
            </a:r>
            <a:r>
              <a:rPr b="1" baseline="-25000" lang="nl-BE" sz="1600">
                <a:latin typeface="Arial Rounded"/>
                <a:ea typeface="Arial Rounded"/>
                <a:cs typeface="Arial Rounded"/>
                <a:sym typeface="Arial Rounded"/>
              </a:rPr>
              <a:t> </a:t>
            </a: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r>
              <a:rPr b="1" baseline="30000" lang="nl-BE" sz="1600">
                <a:latin typeface="Arial Rounded"/>
                <a:ea typeface="Arial Rounded"/>
                <a:cs typeface="Arial Rounded"/>
                <a:sym typeface="Arial Rounded"/>
              </a:rPr>
              <a:t>de</a:t>
            </a: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 kind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 Rounded"/>
              <a:buChar char="•"/>
            </a:pPr>
            <a:r>
              <a:rPr b="1" lang="nl-BE" sz="1600">
                <a:latin typeface="Arial Rounded"/>
                <a:ea typeface="Arial Rounded"/>
                <a:cs typeface="Arial Rounded"/>
                <a:sym typeface="Arial Rounded"/>
              </a:rPr>
              <a:t>€ 160 (+ €11verzekering) - niet leden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00" name="Google Shape;100;p3"/>
          <p:cNvSpPr txBox="1"/>
          <p:nvPr>
            <p:ph idx="3" type="body"/>
          </p:nvPr>
        </p:nvSpPr>
        <p:spPr>
          <a:xfrm>
            <a:off x="4722925" y="1681171"/>
            <a:ext cx="34134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Za 16/07 – Di 19/07</a:t>
            </a:r>
            <a:endParaRPr/>
          </a:p>
        </p:txBody>
      </p:sp>
      <p:sp>
        <p:nvSpPr>
          <p:cNvPr id="101" name="Google Shape;101;p3"/>
          <p:cNvSpPr txBox="1"/>
          <p:nvPr>
            <p:ph idx="4" type="body"/>
          </p:nvPr>
        </p:nvSpPr>
        <p:spPr>
          <a:xfrm>
            <a:off x="4721713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‘t Chaletje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Meierbroekstraat z/n, 3950 Bocholt - Limburg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Kostprijs </a:t>
            </a:r>
            <a:endParaRPr b="1" sz="20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41300" lvl="1" marL="6858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b="1" lang="nl-BE" sz="2000">
                <a:latin typeface="Arial Rounded"/>
                <a:ea typeface="Arial Rounded"/>
                <a:cs typeface="Arial Rounded"/>
                <a:sym typeface="Arial Rounded"/>
              </a:rPr>
              <a:t>n.o.b.</a:t>
            </a:r>
            <a:endParaRPr/>
          </a:p>
        </p:txBody>
      </p:sp>
      <p:sp>
        <p:nvSpPr>
          <p:cNvPr id="102" name="Google Shape;102;p3"/>
          <p:cNvSpPr txBox="1"/>
          <p:nvPr/>
        </p:nvSpPr>
        <p:spPr>
          <a:xfrm>
            <a:off x="4722915" y="365066"/>
            <a:ext cx="3885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b="1" i="0" lang="nl-BE" sz="6000" u="none" cap="none" strike="noStrike">
                <a:solidFill>
                  <a:srgbClr val="00ADEE"/>
                </a:solidFill>
                <a:latin typeface="Arial Rounded"/>
                <a:ea typeface="Arial Rounded"/>
                <a:cs typeface="Arial Rounded"/>
                <a:sym typeface="Arial Rounded"/>
              </a:rPr>
              <a:t>+16 kamp</a:t>
            </a:r>
            <a:endParaRPr/>
          </a:p>
        </p:txBody>
      </p:sp>
      <p:cxnSp>
        <p:nvCxnSpPr>
          <p:cNvPr id="103" name="Google Shape;103;p3"/>
          <p:cNvCxnSpPr/>
          <p:nvPr/>
        </p:nvCxnSpPr>
        <p:spPr>
          <a:xfrm>
            <a:off x="4498182" y="340691"/>
            <a:ext cx="0" cy="5607411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/>
          <p:nvPr>
            <p:ph type="ctrTitle"/>
          </p:nvPr>
        </p:nvSpPr>
        <p:spPr>
          <a:xfrm>
            <a:off x="685800" y="166819"/>
            <a:ext cx="7772400" cy="1200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pic>
        <p:nvPicPr>
          <p:cNvPr id="109" name="Google Shape;109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5538" y="1433725"/>
            <a:ext cx="2992927" cy="3990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125" y="1433719"/>
            <a:ext cx="2770739" cy="207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125" y="3703998"/>
            <a:ext cx="2770739" cy="207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4"/>
          <p:cNvPicPr preferRelativeResize="0"/>
          <p:nvPr/>
        </p:nvPicPr>
        <p:blipFill rotWithShape="1">
          <a:blip r:embed="rId7">
            <a:alphaModFix/>
          </a:blip>
          <a:srcRect b="15232" l="0" r="0" t="0"/>
          <a:stretch/>
        </p:blipFill>
        <p:spPr>
          <a:xfrm>
            <a:off x="6234150" y="1433725"/>
            <a:ext cx="2770750" cy="23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8">
            <a:alphaModFix/>
          </a:blip>
          <a:srcRect b="26947" l="0" r="0" t="9825"/>
          <a:stretch/>
        </p:blipFill>
        <p:spPr>
          <a:xfrm>
            <a:off x="6234150" y="4030225"/>
            <a:ext cx="2770725" cy="175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 txBox="1"/>
          <p:nvPr>
            <p:ph idx="1" type="body"/>
          </p:nvPr>
        </p:nvSpPr>
        <p:spPr>
          <a:xfrm>
            <a:off x="415414" y="1047799"/>
            <a:ext cx="7886700" cy="5115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600"/>
              <a:buNone/>
            </a:pPr>
            <a:r>
              <a:rPr b="1" lang="nl-BE" sz="26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Bivakhuis Hoge Duin</a:t>
            </a:r>
            <a:r>
              <a:rPr b="1" lang="nl-BE" sz="26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– De Sloep</a:t>
            </a:r>
            <a:br>
              <a:rPr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</a:br>
            <a:r>
              <a:rPr lang="nl-BE" sz="1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 </a:t>
            </a:r>
            <a:r>
              <a:rPr lang="nl-BE" sz="180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(West-Vlaanderen: Oostduinkerke)</a:t>
            </a:r>
            <a:endParaRPr sz="1800"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D</a:t>
            </a: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omein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66700" lvl="1" marL="685800" rtl="0" algn="l">
              <a:spcBef>
                <a:spcPts val="500"/>
              </a:spcBef>
              <a:spcAft>
                <a:spcPts val="0"/>
              </a:spcAft>
              <a:buSzPts val="24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p</a:t>
            </a: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olyvalente binnenruimte en buitenruimte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aanpalende, vrij toegankelijke duinen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voetbal- en volleybalveld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strand op 500m!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Goed uitgeruste keuken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Rounded"/>
              <a:buChar char="•"/>
            </a:pPr>
            <a:r>
              <a:rPr lang="nl-BE" sz="2400">
                <a:latin typeface="Arial Rounded"/>
                <a:ea typeface="Arial Rounded"/>
                <a:cs typeface="Arial Rounded"/>
                <a:sym typeface="Arial Rounded"/>
              </a:rPr>
              <a:t>Mooie kamers met goed sanitair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19" name="Google Shape;119;p5"/>
          <p:cNvSpPr txBox="1"/>
          <p:nvPr>
            <p:ph type="title"/>
          </p:nvPr>
        </p:nvSpPr>
        <p:spPr>
          <a:xfrm>
            <a:off x="642849" y="53372"/>
            <a:ext cx="7886700" cy="125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Kampplaats</a:t>
            </a:r>
            <a:endParaRPr/>
          </a:p>
        </p:txBody>
      </p:sp>
      <p:pic>
        <p:nvPicPr>
          <p:cNvPr id="120" name="Google Shape;12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8125" y="4920357"/>
            <a:ext cx="2685276" cy="1797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2175" y="4938857"/>
            <a:ext cx="2597674" cy="17606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03325" y="147551"/>
            <a:ext cx="3054874" cy="2057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6231" y="4951487"/>
            <a:ext cx="2597670" cy="1735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8125" y="2908798"/>
            <a:ext cx="2685276" cy="1803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6000"/>
              <a:buFont typeface="Arial Rounded"/>
              <a:buNone/>
            </a:pPr>
            <a:r>
              <a:rPr lang="nl-BE">
                <a:solidFill>
                  <a:srgbClr val="00ADEE"/>
                </a:solidFill>
              </a:rPr>
              <a:t>- 16 Kamp</a:t>
            </a:r>
            <a:endParaRPr/>
          </a:p>
        </p:txBody>
      </p:sp>
      <p:sp>
        <p:nvSpPr>
          <p:cNvPr id="130" name="Google Shape;130;p6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None/>
            </a:pPr>
            <a:r>
              <a:rPr b="1" lang="nl-BE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Leiding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"/>
          <p:cNvSpPr txBox="1"/>
          <p:nvPr>
            <p:ph type="title"/>
          </p:nvPr>
        </p:nvSpPr>
        <p:spPr>
          <a:xfrm>
            <a:off x="257050" y="247452"/>
            <a:ext cx="7886700" cy="54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Koedjieleiding</a:t>
            </a:r>
            <a:endParaRPr sz="3000">
              <a:solidFill>
                <a:srgbClr val="00ADEE"/>
              </a:solidFill>
            </a:endParaRPr>
          </a:p>
        </p:txBody>
      </p:sp>
      <p:sp>
        <p:nvSpPr>
          <p:cNvPr id="136" name="Google Shape;136;p7"/>
          <p:cNvSpPr txBox="1"/>
          <p:nvPr>
            <p:ph idx="1" type="body"/>
          </p:nvPr>
        </p:nvSpPr>
        <p:spPr>
          <a:xfrm>
            <a:off x="257050" y="1041129"/>
            <a:ext cx="4805700" cy="2758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Kayla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(6 jaar leiding/ hoofdleiding)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Silke 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(3 jaar leiding/secretaris)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Floor	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Astrid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(1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37" name="Google Shape;137;p7"/>
          <p:cNvPicPr preferRelativeResize="0"/>
          <p:nvPr/>
        </p:nvPicPr>
        <p:blipFill rotWithShape="1">
          <a:blip r:embed="rId3">
            <a:alphaModFix/>
          </a:blip>
          <a:srcRect b="0" l="25797" r="14771" t="0"/>
          <a:stretch/>
        </p:blipFill>
        <p:spPr>
          <a:xfrm rot="5400000">
            <a:off x="5513249" y="-140802"/>
            <a:ext cx="2964225" cy="3740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2579" y="3400825"/>
            <a:ext cx="3600321" cy="28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7050" y="3400825"/>
            <a:ext cx="2132375" cy="2843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94813" y="3400825"/>
            <a:ext cx="2132375" cy="28431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8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Gekkooleiding</a:t>
            </a:r>
            <a:endParaRPr sz="3000">
              <a:solidFill>
                <a:srgbClr val="00ADEE"/>
              </a:solidFill>
            </a:endParaRPr>
          </a:p>
        </p:txBody>
      </p:sp>
      <p:sp>
        <p:nvSpPr>
          <p:cNvPr id="146" name="Google Shape;146;p8"/>
          <p:cNvSpPr txBox="1"/>
          <p:nvPr>
            <p:ph idx="1" type="body"/>
          </p:nvPr>
        </p:nvSpPr>
        <p:spPr>
          <a:xfrm>
            <a:off x="628650" y="1172304"/>
            <a:ext cx="4805570" cy="51159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Noor</a:t>
            </a:r>
            <a:r>
              <a:rPr i="0" lang="nl-BE" sz="28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	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jaar leiding/kassier)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Elias	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Verne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	(1 jaar leiding)</a:t>
            </a:r>
            <a:endParaRPr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28600" lvl="0" marL="228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Rounded"/>
              <a:buChar char="•"/>
            </a:pPr>
            <a:r>
              <a:rPr lang="nl-B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Maxim	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(</a:t>
            </a:r>
            <a:r>
              <a:rPr lang="nl-BE" sz="1600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1 </a:t>
            </a:r>
            <a:r>
              <a:rPr i="0" lang="nl-BE" sz="1600" u="none" cap="none" strike="noStrike">
                <a:solidFill>
                  <a:srgbClr val="00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jaar leiding)</a:t>
            </a:r>
            <a:endParaRPr i="0" sz="2800" u="none" cap="none" strike="noStrike">
              <a:solidFill>
                <a:srgbClr val="00000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47" name="Google Shape;147;p8"/>
          <p:cNvPicPr preferRelativeResize="0"/>
          <p:nvPr/>
        </p:nvPicPr>
        <p:blipFill rotWithShape="1">
          <a:blip r:embed="rId3">
            <a:alphaModFix/>
          </a:blip>
          <a:srcRect b="25902" l="12491" r="7998" t="1460"/>
          <a:stretch/>
        </p:blipFill>
        <p:spPr>
          <a:xfrm>
            <a:off x="3080763" y="3275563"/>
            <a:ext cx="2473325" cy="3012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325" y="3275550"/>
            <a:ext cx="2259502" cy="30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0370" y="365125"/>
            <a:ext cx="3404980" cy="255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11025" y="3275550"/>
            <a:ext cx="2110716" cy="301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"/>
          <p:cNvSpPr txBox="1"/>
          <p:nvPr>
            <p:ph type="title"/>
          </p:nvPr>
        </p:nvSpPr>
        <p:spPr>
          <a:xfrm>
            <a:off x="628650" y="365127"/>
            <a:ext cx="7886700" cy="54927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ADEE"/>
              </a:buClr>
              <a:buSzPts val="3000"/>
              <a:buFont typeface="Arial Rounded"/>
              <a:buNone/>
            </a:pPr>
            <a:r>
              <a:rPr lang="nl-BE" sz="3000">
                <a:solidFill>
                  <a:srgbClr val="00ADEE"/>
                </a:solidFill>
              </a:rPr>
              <a:t>Jankieleiding</a:t>
            </a:r>
            <a:endParaRPr sz="3000">
              <a:solidFill>
                <a:srgbClr val="00ADEE"/>
              </a:solidFill>
            </a:endParaRPr>
          </a:p>
        </p:txBody>
      </p:sp>
      <p:sp>
        <p:nvSpPr>
          <p:cNvPr id="156" name="Google Shape;156;p9"/>
          <p:cNvSpPr txBox="1"/>
          <p:nvPr>
            <p:ph idx="1" type="body"/>
          </p:nvPr>
        </p:nvSpPr>
        <p:spPr>
          <a:xfrm>
            <a:off x="571850" y="1345025"/>
            <a:ext cx="5400300" cy="16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Jasper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(4 jaar leiding/ hoofdleiding)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Amber 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(3 jaar leiding)</a:t>
            </a:r>
            <a:endParaRPr>
              <a:latin typeface="Arial Rounded"/>
              <a:ea typeface="Arial Rounded"/>
              <a:cs typeface="Arial Rounded"/>
              <a:sym typeface="Arial Rounded"/>
            </a:endParaRPr>
          </a:p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Font typeface="Arial Rounded"/>
              <a:buChar char="•"/>
            </a:pPr>
            <a:r>
              <a:rPr lang="nl-BE">
                <a:latin typeface="Arial Rounded"/>
                <a:ea typeface="Arial Rounded"/>
                <a:cs typeface="Arial Rounded"/>
                <a:sym typeface="Arial Rounded"/>
              </a:rPr>
              <a:t>Milan 		</a:t>
            </a:r>
            <a:r>
              <a:rPr lang="nl-BE" sz="1600">
                <a:latin typeface="Arial Rounded"/>
                <a:ea typeface="Arial Rounded"/>
                <a:cs typeface="Arial Rounded"/>
                <a:sym typeface="Arial Rounded"/>
              </a:rPr>
              <a:t>(3 jaar leiding)</a:t>
            </a:r>
            <a:endParaRPr sz="160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57" name="Google Shape;157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4025" y="0"/>
            <a:ext cx="2441898" cy="32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9"/>
          <p:cNvPicPr preferRelativeResize="0"/>
          <p:nvPr/>
        </p:nvPicPr>
        <p:blipFill rotWithShape="1">
          <a:blip r:embed="rId4">
            <a:alphaModFix/>
          </a:blip>
          <a:srcRect b="8290" l="0" r="0" t="0"/>
          <a:stretch/>
        </p:blipFill>
        <p:spPr>
          <a:xfrm>
            <a:off x="97644" y="3383451"/>
            <a:ext cx="2516801" cy="3077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5">
            <a:alphaModFix/>
          </a:blip>
          <a:srcRect b="0" l="16512" r="19236" t="0"/>
          <a:stretch/>
        </p:blipFill>
        <p:spPr>
          <a:xfrm>
            <a:off x="2913975" y="3386650"/>
            <a:ext cx="2967510" cy="307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9"/>
          <p:cNvPicPr preferRelativeResize="0"/>
          <p:nvPr/>
        </p:nvPicPr>
        <p:blipFill rotWithShape="1">
          <a:blip r:embed="rId6">
            <a:alphaModFix/>
          </a:blip>
          <a:srcRect b="0" l="1975" r="9016" t="0"/>
          <a:stretch/>
        </p:blipFill>
        <p:spPr>
          <a:xfrm>
            <a:off x="6181025" y="3383450"/>
            <a:ext cx="2843524" cy="307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KLJ blauw">
  <a:themeElements>
    <a:clrScheme name="Kantoorthema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2020-03-26T10:29:44Z</dcterms:created>
  <dc:creator>Jonas Smeulders</dc:creator>
</cp:coreProperties>
</file>